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8" r:id="rId2"/>
    <p:sldId id="260" r:id="rId3"/>
    <p:sldId id="279" r:id="rId4"/>
    <p:sldId id="287" r:id="rId5"/>
    <p:sldId id="288" r:id="rId6"/>
    <p:sldId id="283" r:id="rId7"/>
    <p:sldId id="289" r:id="rId8"/>
    <p:sldId id="290" r:id="rId9"/>
    <p:sldId id="282" r:id="rId10"/>
    <p:sldId id="286" r:id="rId11"/>
  </p:sldIdLst>
  <p:sldSz cx="9144000" cy="6858000" type="screen4x3"/>
  <p:notesSz cx="10020300" cy="688816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0" userDrawn="1">
          <p15:clr>
            <a:srgbClr val="A4A3A4"/>
          </p15:clr>
        </p15:guide>
        <p15:guide id="2" pos="315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009900"/>
    <a:srgbClr val="00CC00"/>
    <a:srgbClr val="346248"/>
    <a:srgbClr val="CCFFCC"/>
    <a:srgbClr val="D63D25"/>
    <a:srgbClr val="D6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645" autoAdjust="0"/>
  </p:normalViewPr>
  <p:slideViewPr>
    <p:cSldViewPr snapToGrid="0" snapToObject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5" d="100"/>
          <a:sy n="115" d="100"/>
        </p:scale>
        <p:origin x="1242" y="108"/>
      </p:cViewPr>
      <p:guideLst>
        <p:guide orient="horz" pos="2170"/>
        <p:guide pos="315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9945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54A2E287-A131-A943-9B66-34EF61001893}" type="datetimeFigureOut">
              <a:rPr kumimoji="1" lang="ja-JP" altLang="en-US" smtClean="0"/>
              <a:t>2022/3/28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4875" cy="2582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02031" y="3271878"/>
            <a:ext cx="8016239" cy="309967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71247FB-DC04-CD4A-B85F-FC86B82AE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2626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17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9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307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790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800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927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31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24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826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7" name="タイトル プレースホルダー 1"/>
          <p:cNvSpPr txBox="1">
            <a:spLocks/>
          </p:cNvSpPr>
          <p:nvPr userDrawn="1"/>
        </p:nvSpPr>
        <p:spPr>
          <a:xfrm>
            <a:off x="520700" y="2365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3200" b="1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247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ppt帯案3ヘッダー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141"/>
            <a:ext cx="9144000" cy="580855"/>
          </a:xfrm>
          <a:prstGeom prst="rect">
            <a:avLst/>
          </a:prstGeom>
        </p:spPr>
      </p:pic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31800" y="249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>
                <a:solidFill>
                  <a:srgbClr val="346248"/>
                </a:solidFill>
              </a:defRPr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372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70A7D2-1542-487C-A509-B397CBDDB083}" type="datetime1">
              <a:rPr kumimoji="1" lang="ja-JP" altLang="en-US" smtClean="0"/>
              <a:t>2022/3/28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826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20700" y="249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936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3200" b="1" kern="120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6858026"/>
          </a:xfrm>
          <a:prstGeom prst="rect">
            <a:avLst/>
          </a:prstGeom>
          <a:solidFill>
            <a:srgbClr val="009900"/>
          </a:solidFill>
          <a:ln>
            <a:noFill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170444" y="2824480"/>
            <a:ext cx="696137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ja-JP" altLang="en-US" sz="3600" b="1" spc="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過去の災害</a:t>
            </a:r>
            <a:r>
              <a:rPr lang="ja-JP" altLang="en-US" sz="3600" b="1" spc="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から見る</a:t>
            </a:r>
            <a:endParaRPr lang="en-US" altLang="ja-JP" sz="3600" b="1" spc="1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spcBef>
                <a:spcPts val="1200"/>
              </a:spcBef>
            </a:pPr>
            <a:r>
              <a:rPr lang="ja-JP" altLang="en-US" sz="3600" b="1" spc="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組織間</a:t>
            </a:r>
            <a:r>
              <a:rPr lang="ja-JP" altLang="en-US" sz="3600" b="1" spc="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連携</a:t>
            </a:r>
            <a:endParaRPr kumimoji="1" lang="ja-JP" altLang="en-US" sz="3600" b="1" spc="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071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146" y="243499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>
                <a:latin typeface="メイリオ"/>
                <a:ea typeface="メイリオ"/>
                <a:cs typeface="メイリオ"/>
              </a:rPr>
              <a:t>災害対応で感じた</a:t>
            </a:r>
            <a:r>
              <a:rPr lang="ja-JP" altLang="en-US" dirty="0">
                <a:latin typeface="メイリオ"/>
                <a:ea typeface="メイリオ"/>
                <a:cs typeface="メイリオ"/>
              </a:rPr>
              <a:t>こと（熊本）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2319" y="1432445"/>
            <a:ext cx="8586666" cy="495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担当業務以外のことを知り、連携する</a:t>
            </a:r>
            <a:r>
              <a: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・発災後は、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町役場内にさまざまな会議体が設置され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たが、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現場の意向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がどれだけ伝わっているんだろうか、と不安に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感じた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他の課、係がどのような仕事をしているかを、職員同士が知る機会も</a:t>
            </a:r>
            <a:r>
              <a:rPr lang="ja-JP" altLang="ja-JP" sz="2000" b="1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endParaRPr lang="en-US" altLang="ja-JP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かな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かない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。特に、別の建物で仕事をしている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課の様子は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、町本庁舎、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仮設庁舎になかなか伝わっていない。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復旧、復興工事を進めるうえで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各担当部署で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最初に着手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しなければなら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ない業務があるのに、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そのことを踏まえた体制にはなっていな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かった。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対策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本部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での業務はデータや書類がメインであり、文字や数字だけでは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イメージしづらいことも多いため、実際の避難所で自分が見たこと、感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じた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ことを対策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部の職員にも報告し、情報共有を行った。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幅広い視野</a:t>
            </a:r>
            <a:endParaRPr lang="en-US" altLang="ja-JP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を持つこと、また、部門間の密な情報共有、連携が大切である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と感じた。</a:t>
            </a:r>
          </a:p>
        </p:txBody>
      </p:sp>
    </p:spTree>
    <p:extLst>
      <p:ext uri="{BB962C8B-B14F-4D97-AF65-F5344CB8AC3E}">
        <p14:creationId xmlns:p14="http://schemas.microsoft.com/office/powerpoint/2010/main" val="29822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600" y="249238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latin typeface="メイリオ"/>
                <a:ea typeface="メイリオ"/>
                <a:cs typeface="メイリオ"/>
              </a:rPr>
              <a:t>東日本大震災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1641" y="1316745"/>
            <a:ext cx="8168690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　発生日時　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2011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年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3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11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日（金）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14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：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46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頃</a:t>
            </a:r>
            <a:endParaRPr lang="en-US" altLang="ja-JP" sz="2000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spc="20" dirty="0">
                <a:solidFill>
                  <a:srgbClr val="346248"/>
                </a:solidFill>
                <a:latin typeface="メイリオ"/>
                <a:ea typeface="メイリオ"/>
                <a:cs typeface="メイリオ"/>
              </a:rPr>
              <a:t>■宮城県気仙沼市の状況</a:t>
            </a:r>
            <a:endParaRPr lang="en-US" altLang="ja-JP" sz="2000" b="1" spc="20" dirty="0">
              <a:solidFill>
                <a:srgbClr val="346248"/>
              </a:solidFill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spc="20" dirty="0">
                <a:solidFill>
                  <a:srgbClr val="346248"/>
                </a:solidFill>
                <a:latin typeface="メイリオ"/>
                <a:ea typeface="メイリオ"/>
                <a:cs typeface="メイリオ"/>
              </a:rPr>
              <a:t>　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・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最大震度　６弱　</a:t>
            </a:r>
            <a:endParaRPr kumimoji="1"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・津波浸水面積（都市計画区域）</a:t>
            </a:r>
            <a:r>
              <a:rPr kumimoji="1" lang="en-US" altLang="ja-JP" spc="20" dirty="0">
                <a:latin typeface="メイリオ"/>
                <a:ea typeface="メイリオ"/>
                <a:cs typeface="メイリオ"/>
              </a:rPr>
              <a:t>9.6k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㎡</a:t>
            </a:r>
            <a:endParaRPr kumimoji="1"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　　　　　　　　　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pc="20" dirty="0">
                <a:latin typeface="メイリオ"/>
                <a:ea typeface="メイリオ"/>
                <a:cs typeface="メイリオ"/>
              </a:rPr>
              <a:t>※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浸水割合</a:t>
            </a:r>
            <a:r>
              <a:rPr kumimoji="1" lang="en-US" altLang="ja-JP" spc="20" dirty="0">
                <a:latin typeface="メイリオ"/>
                <a:ea typeface="メイリオ"/>
                <a:cs typeface="メイリオ"/>
              </a:rPr>
              <a:t>20.5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％</a:t>
            </a:r>
            <a:endParaRPr kumimoji="1"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　・死者　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1,432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人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　・被災住宅　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15,185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棟</a:t>
            </a:r>
            <a:endParaRPr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・職員数</a:t>
            </a:r>
            <a:r>
              <a:rPr kumimoji="1" lang="en-US" altLang="ja-JP" spc="20" dirty="0">
                <a:latin typeface="メイリオ"/>
                <a:ea typeface="メイリオ"/>
                <a:cs typeface="メイリオ"/>
              </a:rPr>
              <a:t>1,350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人　　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4FE7BFE-1A80-4595-BF99-A75715D94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959" y="1364370"/>
            <a:ext cx="3067200" cy="307143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3CAB69-FA76-4FE0-9BB6-0D6DDDDB8CDA}"/>
              </a:ext>
            </a:extLst>
          </p:cNvPr>
          <p:cNvSpPr txBox="1"/>
          <p:nvPr/>
        </p:nvSpPr>
        <p:spPr>
          <a:xfrm>
            <a:off x="6758522" y="2746199"/>
            <a:ext cx="978878" cy="30777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気仙沼市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18EBE2-A744-44FB-A9CF-85BB9BF7E249}"/>
              </a:ext>
            </a:extLst>
          </p:cNvPr>
          <p:cNvSpPr txBox="1"/>
          <p:nvPr/>
        </p:nvSpPr>
        <p:spPr>
          <a:xfrm>
            <a:off x="7838830" y="2900088"/>
            <a:ext cx="978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大島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1740890-CC3D-4179-A10E-42592672D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060" y="3939395"/>
            <a:ext cx="3118901" cy="225639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00854D6-2A6D-4402-BF1A-AFDFC33138A4}"/>
              </a:ext>
            </a:extLst>
          </p:cNvPr>
          <p:cNvSpPr txBox="1"/>
          <p:nvPr/>
        </p:nvSpPr>
        <p:spPr>
          <a:xfrm>
            <a:off x="809063" y="6181090"/>
            <a:ext cx="3762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度重なる余震で難航する消火活動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E8A8BC6-6859-4AC8-BB93-99081ECAF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9240" y="3963099"/>
            <a:ext cx="2819182" cy="223268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72152F7-6F67-4408-889D-344734D641FD}"/>
              </a:ext>
            </a:extLst>
          </p:cNvPr>
          <p:cNvSpPr txBox="1"/>
          <p:nvPr/>
        </p:nvSpPr>
        <p:spPr>
          <a:xfrm>
            <a:off x="4075893" y="6160636"/>
            <a:ext cx="3762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浸水で孤立した集落での救助活動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2152F7-6F67-4408-889D-344734D641FD}"/>
              </a:ext>
            </a:extLst>
          </p:cNvPr>
          <p:cNvSpPr txBox="1"/>
          <p:nvPr/>
        </p:nvSpPr>
        <p:spPr>
          <a:xfrm>
            <a:off x="4235088" y="6539001"/>
            <a:ext cx="5046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出典：宮城県気仙沼市東日本大震災災害対応記録集（平成</a:t>
            </a:r>
            <a:r>
              <a:rPr lang="en-US" altLang="zh-TW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年３月</a:t>
            </a:r>
            <a:r>
              <a:rPr lang="zh-TW" altLang="en-US" sz="1200" dirty="0"/>
              <a:t>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25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9876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メイリオ"/>
                <a:ea typeface="メイリオ"/>
                <a:cs typeface="メイリオ"/>
              </a:rPr>
              <a:t>気仙沼市の状況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339" y="1328086"/>
            <a:ext cx="8689731" cy="522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en-US" sz="24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１．大量、多様な業務と人員不足</a:t>
            </a:r>
            <a:endParaRPr lang="en-US" altLang="ja-JP" sz="2400" b="1" spc="2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膨大な問合せ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電話復旧と同時に、県内外からの安否の問合せ等が殺到。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担当課がわからないものは、人事係で対応することになり、深夜遅くまで電話が鳴り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続け、対応に追われる日々が続いた。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・人員の不足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震災後、すぐに動かなくてよい課や保育士を避難所運営要員に設定。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地域防災計画の担当では、業務は回らない。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時間の経過とともに、避難者は減るが、そのペースよりはるかに早く業務は増える。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・予想もしなかった業務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ガソリン券の優先発行、震災に関する情報のスーパーなどへの張り出し、被災した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風呂屋への臨時銭湯の開設、発電機を使った精米　など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</a:t>
            </a:r>
            <a:r>
              <a:rPr lang="ja-JP" altLang="en-US" sz="2000" b="1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災害対応業務がこんなに多いとは、誰も想像していなかった！！</a:t>
            </a:r>
            <a:endParaRPr lang="en-US" altLang="ja-JP" sz="2000" b="1" dirty="0">
              <a:solidFill>
                <a:srgbClr val="3462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ja-JP" altLang="en-US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47736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9876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メイリオ"/>
                <a:ea typeface="メイリオ"/>
                <a:cs typeface="メイリオ"/>
              </a:rPr>
              <a:t>気仙沼市の状況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9469" y="1243867"/>
            <a:ext cx="8689731" cy="3945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en-US" sz="24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２．情報共有</a:t>
            </a:r>
            <a:endParaRPr lang="en-US" altLang="ja-JP" sz="2400" b="1" spc="2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会議の開催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朝晩２回の災害対策本部会議を実施。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夜の会議後に、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協議事項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翌日に行うことをまとめ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翌朝の会議で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配った。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・他部署の情報を自ら取りに行く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市民の方が情報を得られずに手ぶらで帰ることがないよう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に、担当課（市民課）で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対応している内容以外の問合せも多いが、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できるだけ何かしらの情報を提供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できるよ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う、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庁内の他部署を回って情報を集め、それ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ら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を課内で共有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600" b="1" dirty="0">
              <a:solidFill>
                <a:srgbClr val="3462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3462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</a:t>
            </a:r>
            <a:r>
              <a:rPr lang="ja-JP" altLang="en-US" sz="2000" b="1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自然と課内での会話も増え、情報共有が当たり前に！</a:t>
            </a:r>
            <a:endParaRPr lang="en-US" altLang="ja-JP" sz="2000" b="1" dirty="0">
              <a:solidFill>
                <a:srgbClr val="3462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ja-JP" altLang="en-US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FAFD1F6-737A-416C-BE0F-B1EF1AFD4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939" y="4349141"/>
            <a:ext cx="6718789" cy="2196109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2152F7-6F67-4408-889D-344734D641FD}"/>
              </a:ext>
            </a:extLst>
          </p:cNvPr>
          <p:cNvSpPr txBox="1"/>
          <p:nvPr/>
        </p:nvSpPr>
        <p:spPr>
          <a:xfrm>
            <a:off x="4235088" y="6560359"/>
            <a:ext cx="5046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出典：宮城県気仙沼市東日本大震災災害対応記録集（平成</a:t>
            </a:r>
            <a:r>
              <a:rPr lang="en-US" altLang="zh-TW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年３月</a:t>
            </a:r>
            <a:r>
              <a:rPr lang="zh-TW" altLang="en-US" sz="1200" dirty="0"/>
              <a:t>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8606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9876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メイリオ"/>
                <a:ea typeface="メイリオ"/>
                <a:cs typeface="メイリオ"/>
              </a:rPr>
              <a:t>気仙沼市の状況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339" y="1356214"/>
            <a:ext cx="8689731" cy="565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en-US" sz="24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３．連　携</a:t>
            </a:r>
            <a:endParaRPr lang="en-US" altLang="ja-JP" sz="2400" b="1" spc="2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水産課と市民課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被災した土地を市が買収し、水産加工業者に売却する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流れであったが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、地権者が被災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して避難所で生活していたり、他の地域に避難していたりすると、地権者の居場所が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分から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ない。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まずは、その調査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のため、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市民課と連携しながら対応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を勧めた。</a:t>
            </a:r>
            <a:endParaRPr lang="ja-JP" altLang="en-US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・土木課と廃棄物対策課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がれきの処理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担当である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廃棄物対策課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家屋の解体や運搬など技術系のノウハウが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ある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土木課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一体になって取り組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それぞれの得意分野を活かして対応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 ・現場職員と事務職員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２か月以上経ったころ、入居に配慮しなければならない介護が必要な方が未だ避難所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に残されているという現実に愕然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机上の事務ではなく、現状をしっかり把握し</a:t>
            </a:r>
            <a:r>
              <a:rPr lang="ja-JP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なけ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れば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いけなかった。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 ・市と地域と学校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学校の教育活動への支障が極力及ばないように、避難所の開設期間を、市と地域と学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校とで連携して決めてお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くべきだった。</a:t>
            </a:r>
            <a:endParaRPr lang="ja-JP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ja-JP" altLang="en-US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9476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600" y="249238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sz="3200" dirty="0">
                <a:latin typeface="メイリオ"/>
                <a:ea typeface="メイリオ"/>
              </a:rPr>
              <a:t>熊 本 地 震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1641" y="1360705"/>
            <a:ext cx="8168690" cy="2885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　発生日時　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2015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年４月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1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４日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21:26</a:t>
            </a:r>
            <a:r>
              <a:rPr lang="ja-JP" altLang="en-US" sz="2000" spc="20" dirty="0" err="1">
                <a:latin typeface="メイリオ"/>
                <a:ea typeface="メイリオ"/>
                <a:cs typeface="メイリオ"/>
              </a:rPr>
              <a:t>、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15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日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0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時（余震）</a:t>
            </a:r>
            <a:endParaRPr lang="en-US" altLang="ja-JP" sz="2000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　　　　　　　　　 ４月１６日１</a:t>
            </a:r>
            <a:r>
              <a:rPr lang="en-US" altLang="ja-JP" sz="2000" spc="20" dirty="0">
                <a:latin typeface="メイリオ"/>
                <a:ea typeface="メイリオ"/>
                <a:cs typeface="メイリオ"/>
              </a:rPr>
              <a:t>:25</a:t>
            </a:r>
            <a:r>
              <a:rPr lang="ja-JP" altLang="en-US" sz="2000" spc="20" dirty="0">
                <a:latin typeface="メイリオ"/>
                <a:ea typeface="メイリオ"/>
                <a:cs typeface="メイリオ"/>
              </a:rPr>
              <a:t>（本震）　</a:t>
            </a:r>
            <a:endParaRPr lang="en-US" altLang="ja-JP" sz="2000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spc="20" dirty="0">
                <a:solidFill>
                  <a:srgbClr val="346248"/>
                </a:solidFill>
                <a:latin typeface="メイリオ"/>
                <a:ea typeface="メイリオ"/>
                <a:cs typeface="メイリオ"/>
              </a:rPr>
              <a:t>■益城町の状況</a:t>
            </a:r>
            <a:endParaRPr lang="en-US" altLang="ja-JP" sz="2000" b="1" spc="20" dirty="0">
              <a:solidFill>
                <a:srgbClr val="346248"/>
              </a:solidFill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spc="20" dirty="0">
                <a:solidFill>
                  <a:srgbClr val="346248"/>
                </a:solidFill>
                <a:latin typeface="メイリオ"/>
                <a:ea typeface="メイリオ"/>
                <a:cs typeface="メイリオ"/>
              </a:rPr>
              <a:t>　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・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最大震度</a:t>
            </a:r>
            <a:r>
              <a:rPr kumimoji="1" lang="ja-JP" altLang="en-US" spc="20">
                <a:latin typeface="メイリオ"/>
                <a:ea typeface="メイリオ"/>
                <a:cs typeface="メイリオ"/>
              </a:rPr>
              <a:t>　７（観測史上初めて震度７を２回経験）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</a:t>
            </a:r>
            <a:endParaRPr kumimoji="1"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・死者　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45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人（総人口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34,499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人）</a:t>
            </a:r>
            <a:endParaRPr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　・住家被害　全壊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3,026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棟　半壊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3,233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棟　</a:t>
            </a:r>
            <a:endParaRPr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　　　　　　　一部損壊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4,325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棟（町内の</a:t>
            </a:r>
            <a:r>
              <a:rPr lang="en-US" altLang="ja-JP" spc="20" dirty="0">
                <a:latin typeface="メイリオ"/>
                <a:ea typeface="メイリオ"/>
                <a:cs typeface="メイリオ"/>
              </a:rPr>
              <a:t>98.6</a:t>
            </a:r>
            <a:r>
              <a:rPr lang="ja-JP" altLang="en-US" spc="20" dirty="0">
                <a:latin typeface="メイリオ"/>
                <a:ea typeface="メイリオ"/>
                <a:cs typeface="メイリオ"/>
              </a:rPr>
              <a:t>％が被災）</a:t>
            </a:r>
            <a:endParaRPr lang="en-US" altLang="ja-JP" spc="20" dirty="0">
              <a:latin typeface="メイリオ"/>
              <a:ea typeface="メイリオ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　・職員数　</a:t>
            </a:r>
            <a:r>
              <a:rPr kumimoji="1" lang="en-US" altLang="ja-JP" spc="20" dirty="0">
                <a:latin typeface="メイリオ"/>
                <a:ea typeface="メイリオ"/>
                <a:cs typeface="メイリオ"/>
              </a:rPr>
              <a:t>251</a:t>
            </a:r>
            <a:r>
              <a:rPr kumimoji="1" lang="ja-JP" altLang="en-US" spc="20" dirty="0">
                <a:latin typeface="メイリオ"/>
                <a:ea typeface="メイリオ"/>
                <a:cs typeface="メイリオ"/>
              </a:rPr>
              <a:t>人　　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00854D6-2A6D-4402-BF1A-AFDFC33138A4}"/>
              </a:ext>
            </a:extLst>
          </p:cNvPr>
          <p:cNvSpPr txBox="1"/>
          <p:nvPr/>
        </p:nvSpPr>
        <p:spPr>
          <a:xfrm>
            <a:off x="1442109" y="6225050"/>
            <a:ext cx="1696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倒壊した家屋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72152F7-6F67-4408-889D-344734D641FD}"/>
              </a:ext>
            </a:extLst>
          </p:cNvPr>
          <p:cNvSpPr txBox="1"/>
          <p:nvPr/>
        </p:nvSpPr>
        <p:spPr>
          <a:xfrm>
            <a:off x="4821967" y="6191552"/>
            <a:ext cx="2552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落石による道路途絶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E1B78BE-20AB-421F-A3D6-759A0C3FA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050" y="1749703"/>
            <a:ext cx="2552700" cy="269451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00B7CB-A54B-48C5-874D-E38AC89D3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" y="4191303"/>
            <a:ext cx="3042353" cy="203374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A430A2C-0414-459B-86EA-36917B1AC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1355" y="4162830"/>
            <a:ext cx="3055388" cy="205693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2152F7-6F67-4408-889D-344734D641FD}"/>
              </a:ext>
            </a:extLst>
          </p:cNvPr>
          <p:cNvSpPr txBox="1"/>
          <p:nvPr/>
        </p:nvSpPr>
        <p:spPr>
          <a:xfrm>
            <a:off x="5719584" y="6560359"/>
            <a:ext cx="3440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出典：平成</a:t>
            </a:r>
            <a:r>
              <a:rPr lang="en-US" altLang="zh-TW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年熊本地震　益城町震災記録誌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587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600" y="249238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メイリオ"/>
                <a:ea typeface="メイリオ"/>
                <a:cs typeface="メイリオ"/>
              </a:rPr>
              <a:t>益城町の状況</a:t>
            </a:r>
            <a:endParaRPr kumimoji="1" lang="ja-JP" altLang="en-US" sz="36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2C11D0B-CFE0-482E-AA1F-D84698B0F424}"/>
              </a:ext>
            </a:extLst>
          </p:cNvPr>
          <p:cNvSpPr txBox="1"/>
          <p:nvPr/>
        </p:nvSpPr>
        <p:spPr>
          <a:xfrm>
            <a:off x="87923" y="1307485"/>
            <a:ext cx="8689731" cy="398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en-US" sz="24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１．想定外の業務量</a:t>
            </a:r>
            <a:endParaRPr lang="en-US" altLang="ja-JP" sz="2400" b="1" spc="2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担当業務と避難所運営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災害査定の準備など担当業務をこなしながら、非常に負担だった。</a:t>
            </a: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・業務の偏り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キーパーソンを異動させることができず、特に一部の職員には大変な負担を強いてし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った。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・みんな手一杯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各課も自分たちの業務に手一杯で、毎日遅くまで仕事をし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ている中、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ある係長から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「こっちも忙しいんだからそんなことを頼みに来るなよ」と強い口調で言われ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3462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3462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ja-JP" altLang="en-US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110CDE1-AC51-4D0E-86C2-B386EFE75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59" y="4564956"/>
            <a:ext cx="2771225" cy="18457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769E473-591C-4DAC-81F9-F2FD0CB9E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4508724"/>
            <a:ext cx="3560885" cy="209714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2152F7-6F67-4408-889D-344734D641FD}"/>
              </a:ext>
            </a:extLst>
          </p:cNvPr>
          <p:cNvSpPr txBox="1"/>
          <p:nvPr/>
        </p:nvSpPr>
        <p:spPr>
          <a:xfrm>
            <a:off x="5781130" y="6581001"/>
            <a:ext cx="3440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出典：平成</a:t>
            </a:r>
            <a:r>
              <a:rPr lang="en-US" altLang="zh-TW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lang="zh-TW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年熊本地震　益城町震災記録誌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800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600" y="249238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メイリオ"/>
                <a:ea typeface="メイリオ"/>
                <a:cs typeface="メイリオ"/>
              </a:rPr>
              <a:t>益城町の状況</a:t>
            </a:r>
            <a:endParaRPr kumimoji="1" lang="ja-JP" altLang="en-US" sz="36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2C11D0B-CFE0-482E-AA1F-D84698B0F424}"/>
              </a:ext>
            </a:extLst>
          </p:cNvPr>
          <p:cNvSpPr txBox="1"/>
          <p:nvPr/>
        </p:nvSpPr>
        <p:spPr>
          <a:xfrm>
            <a:off x="22469" y="1366473"/>
            <a:ext cx="8689731" cy="506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en-US" sz="24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２．何をすべきかわからない</a:t>
            </a:r>
            <a:endParaRPr lang="en-US" altLang="ja-JP" sz="2400" b="1" spc="2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solidFill>
                  <a:srgbClr val="34624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上司の指示がない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がれきの受け入れ場所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へ行ったが、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上司からは何も指示がなくて、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全て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自分たちで判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断せざるを得</a:t>
            </a:r>
            <a:r>
              <a:rPr lang="ja-JP" altLang="en-US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なかった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。災害対策本部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へは、「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搬入量が半端じゃないから、もう受け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入れられない」と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状況を伝えるも、何も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変わ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らない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・経験がない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仮設住宅や災害公営住宅を担当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したが、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町にとってもまったく初めての仕事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「やるしかない」という想い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で、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東北の事例を参考に、ひとまず進めないとどうしよ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うも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かった。</a:t>
            </a:r>
            <a:endParaRPr lang="ja-JP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4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３．情報がない</a:t>
            </a:r>
            <a:endParaRPr lang="en-US" altLang="ja-JP" sz="2400" b="1" spc="2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1600" b="1" spc="2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・現場に情報が届かない</a:t>
            </a:r>
            <a:endParaRPr lang="en-US" altLang="ja-JP" sz="16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避難所運営の責任者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は、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回町本庁舎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行って、情報共有を</a:t>
            </a:r>
            <a:r>
              <a:rPr lang="ja-JP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し避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難所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各職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員に伝える、ということにはなっていた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、本部会議もまともに機能して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おらず、　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まったく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情報が入ってこなかった。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16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・情報がもらえない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みなし仮設住宅を訪問する必要が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あったが、避難者名簿の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情報を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担当課に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もらいに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行ったら、「個人情報だから渡せない」。行政って縦割りなんだな、と痛感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1600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41044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6100" y="261084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2200" dirty="0">
                <a:latin typeface="メイリオ"/>
                <a:ea typeface="メイリオ"/>
                <a:cs typeface="メイリオ"/>
              </a:rPr>
              <a:t>災害対応で感じたこと（東日本）</a:t>
            </a:r>
            <a:endParaRPr kumimoji="1" lang="ja-JP" altLang="en-US" sz="2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5534" y="1389156"/>
            <a:ext cx="8586666" cy="5198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業務の多様性と連携の重要性</a:t>
            </a:r>
            <a:r>
              <a: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災害対応業務がこんなに多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く多岐に渡る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とは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誰も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認識していなかった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思う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被災された方々から住むところや食べるものについて、事務室に残って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いる職員の数以上の電話が鳴り続ける日々でした。災害時にはいち早く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市民に対して情報提供できる庁内体制の確立が必要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課内では、話し合う機会が必然的に増え、連携が取りやすくなった。</a:t>
            </a: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何より、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日頃から顔の見える関係性の構築は必須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平常時にできないことは災害時にもできない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自分の担当の仕事をこなすだけではなく、他の担当が何をしていてどの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ような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情報が必要か、また、自分が持っている情報が他の所属や地域で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どう役に立つのかといったことを把握しておき、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有事の際にはお互いで</a:t>
            </a:r>
            <a:endParaRPr lang="en-US" altLang="ja-JP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情報共有し合って連携できる関係を整えておくことが重要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ct val="120000"/>
              </a:lnSpc>
            </a:pPr>
            <a:endParaRPr lang="ja-JP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19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2774</TotalTime>
  <Words>1738</Words>
  <Application>Microsoft Office PowerPoint</Application>
  <PresentationFormat>画面に合わせる (4:3)</PresentationFormat>
  <Paragraphs>147</Paragraphs>
  <Slides>10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ＭＳ Ｐゴシック</vt:lpstr>
      <vt:lpstr>新細明體</vt:lpstr>
      <vt:lpstr>メイリオ</vt:lpstr>
      <vt:lpstr>Arial</vt:lpstr>
      <vt:lpstr>Calibri</vt:lpstr>
      <vt:lpstr>ホワイト</vt:lpstr>
      <vt:lpstr>PowerPoint プレゼンテーション</vt:lpstr>
      <vt:lpstr>東日本大震災</vt:lpstr>
      <vt:lpstr>気仙沼市の状況</vt:lpstr>
      <vt:lpstr>気仙沼市の状況</vt:lpstr>
      <vt:lpstr>気仙沼市の状況</vt:lpstr>
      <vt:lpstr>熊 本 地 震</vt:lpstr>
      <vt:lpstr>益城町の状況</vt:lpstr>
      <vt:lpstr>益城町の状況</vt:lpstr>
      <vt:lpstr>災害対応で感じたこと（東日本）</vt:lpstr>
      <vt:lpstr>災害対応で感じたこと（熊本）</vt:lpstr>
    </vt:vector>
  </TitlesOfParts>
  <Company>有限会社オフィスリオ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リオ iMAC</dc:creator>
  <cp:lastModifiedBy>名古屋市総務局</cp:lastModifiedBy>
  <cp:revision>191</cp:revision>
  <cp:lastPrinted>2016-02-12T04:02:53Z</cp:lastPrinted>
  <dcterms:created xsi:type="dcterms:W3CDTF">2016-01-30T02:49:06Z</dcterms:created>
  <dcterms:modified xsi:type="dcterms:W3CDTF">2022-03-28T12:50:10Z</dcterms:modified>
</cp:coreProperties>
</file>